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7105650" cy="10239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2558" y="58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BD396-DE98-4F8B-946E-681B9EAFD1B9}" type="datetimeFigureOut">
              <a:rPr lang="th-TH" smtClean="0"/>
              <a:t>22/03/65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3950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11200" y="4927600"/>
            <a:ext cx="5683250" cy="4032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6613"/>
            <a:ext cx="3079750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4024313" y="9726613"/>
            <a:ext cx="3079750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B93AD-D10B-467E-8AF9-54DE681B62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257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04AF-A59C-41AA-BB29-E69042FA54E1}" type="datetimeFigureOut">
              <a:rPr lang="th-TH" smtClean="0"/>
              <a:t>22/03/65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B147-5F62-44DB-88DD-872133A1C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911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04AF-A59C-41AA-BB29-E69042FA54E1}" type="datetimeFigureOut">
              <a:rPr lang="th-TH" smtClean="0"/>
              <a:t>22/03/65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B147-5F62-44DB-88DD-872133A1C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543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04AF-A59C-41AA-BB29-E69042FA54E1}" type="datetimeFigureOut">
              <a:rPr lang="th-TH" smtClean="0"/>
              <a:t>22/03/65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B147-5F62-44DB-88DD-872133A1C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121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04AF-A59C-41AA-BB29-E69042FA54E1}" type="datetimeFigureOut">
              <a:rPr lang="th-TH" smtClean="0"/>
              <a:t>22/03/65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B147-5F62-44DB-88DD-872133A1C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913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04AF-A59C-41AA-BB29-E69042FA54E1}" type="datetimeFigureOut">
              <a:rPr lang="th-TH" smtClean="0"/>
              <a:t>22/03/65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B147-5F62-44DB-88DD-872133A1C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61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04AF-A59C-41AA-BB29-E69042FA54E1}" type="datetimeFigureOut">
              <a:rPr lang="th-TH" smtClean="0"/>
              <a:t>22/03/65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B147-5F62-44DB-88DD-872133A1C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183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04AF-A59C-41AA-BB29-E69042FA54E1}" type="datetimeFigureOut">
              <a:rPr lang="th-TH" smtClean="0"/>
              <a:t>22/03/65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B147-5F62-44DB-88DD-872133A1C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681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04AF-A59C-41AA-BB29-E69042FA54E1}" type="datetimeFigureOut">
              <a:rPr lang="th-TH" smtClean="0"/>
              <a:t>22/03/65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B147-5F62-44DB-88DD-872133A1C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681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04AF-A59C-41AA-BB29-E69042FA54E1}" type="datetimeFigureOut">
              <a:rPr lang="th-TH" smtClean="0"/>
              <a:t>22/03/65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B147-5F62-44DB-88DD-872133A1C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371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04AF-A59C-41AA-BB29-E69042FA54E1}" type="datetimeFigureOut">
              <a:rPr lang="th-TH" smtClean="0"/>
              <a:t>22/03/65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B147-5F62-44DB-88DD-872133A1C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94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04AF-A59C-41AA-BB29-E69042FA54E1}" type="datetimeFigureOut">
              <a:rPr lang="th-TH" smtClean="0"/>
              <a:t>22/03/65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B147-5F62-44DB-88DD-872133A1C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787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904AF-A59C-41AA-BB29-E69042FA54E1}" type="datetimeFigureOut">
              <a:rPr lang="th-TH" smtClean="0"/>
              <a:t>22/03/65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B147-5F62-44DB-88DD-872133A1CB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479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1A954B56-8233-40DD-8F36-CB29221B2BA8}"/>
              </a:ext>
            </a:extLst>
          </p:cNvPr>
          <p:cNvSpPr/>
          <p:nvPr/>
        </p:nvSpPr>
        <p:spPr>
          <a:xfrm>
            <a:off x="123265" y="132080"/>
            <a:ext cx="2312894" cy="9521565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id="{726DD3F1-F562-431E-870A-822423121E7A}"/>
              </a:ext>
            </a:extLst>
          </p:cNvPr>
          <p:cNvSpPr/>
          <p:nvPr/>
        </p:nvSpPr>
        <p:spPr>
          <a:xfrm>
            <a:off x="2580450" y="1196271"/>
            <a:ext cx="4170870" cy="5465879"/>
          </a:xfrm>
          <a:prstGeom prst="roundRect">
            <a:avLst>
              <a:gd name="adj" fmla="val 4852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2" name="สี่เหลี่ยมผืนผ้า: มุมมน 171">
            <a:extLst>
              <a:ext uri="{FF2B5EF4-FFF2-40B4-BE49-F238E27FC236}">
                <a16:creationId xmlns:a16="http://schemas.microsoft.com/office/drawing/2014/main" id="{82CCE144-085B-44A7-B530-8FC3A05391BC}"/>
              </a:ext>
            </a:extLst>
          </p:cNvPr>
          <p:cNvSpPr/>
          <p:nvPr/>
        </p:nvSpPr>
        <p:spPr>
          <a:xfrm>
            <a:off x="2651408" y="1599828"/>
            <a:ext cx="4025762" cy="1921692"/>
          </a:xfrm>
          <a:prstGeom prst="roundRect">
            <a:avLst>
              <a:gd name="adj" fmla="val 69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BC090577-E565-4E7D-94DF-B4690388C40C}"/>
              </a:ext>
            </a:extLst>
          </p:cNvPr>
          <p:cNvSpPr/>
          <p:nvPr/>
        </p:nvSpPr>
        <p:spPr>
          <a:xfrm>
            <a:off x="223313" y="3468962"/>
            <a:ext cx="2101775" cy="2041264"/>
          </a:xfrm>
          <a:prstGeom prst="roundRect">
            <a:avLst>
              <a:gd name="adj" fmla="val 1019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1" name="สี่เหลี่ยมผืนผ้า: มุมมน 170">
            <a:extLst>
              <a:ext uri="{FF2B5EF4-FFF2-40B4-BE49-F238E27FC236}">
                <a16:creationId xmlns:a16="http://schemas.microsoft.com/office/drawing/2014/main" id="{B265187F-E2D5-4C51-A42D-D278A7A3413C}"/>
              </a:ext>
            </a:extLst>
          </p:cNvPr>
          <p:cNvSpPr/>
          <p:nvPr/>
        </p:nvSpPr>
        <p:spPr>
          <a:xfrm>
            <a:off x="2681165" y="3600302"/>
            <a:ext cx="3976039" cy="1441302"/>
          </a:xfrm>
          <a:prstGeom prst="roundRect">
            <a:avLst>
              <a:gd name="adj" fmla="val 8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45E9DEB-3209-4FD5-9A30-9EB6ED1AC60A}"/>
              </a:ext>
            </a:extLst>
          </p:cNvPr>
          <p:cNvSpPr txBox="1"/>
          <p:nvPr/>
        </p:nvSpPr>
        <p:spPr>
          <a:xfrm>
            <a:off x="2479428" y="252356"/>
            <a:ext cx="4320000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300" b="1" dirty="0">
                <a:solidFill>
                  <a:srgbClr val="002060"/>
                </a:solidFill>
                <a:effectLst>
                  <a:glow rad="63500">
                    <a:srgbClr val="FFFFFF"/>
                  </a:glo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รายงานประสิทธิภาพและประสิทธิผลการปฏิบัติงาน</a:t>
            </a:r>
          </a:p>
          <a:p>
            <a:r>
              <a:rPr lang="th-TH" sz="1500" b="1" dirty="0">
                <a:solidFill>
                  <a:srgbClr val="002060"/>
                </a:solidFill>
                <a:effectLst>
                  <a:glow rad="63500">
                    <a:srgbClr val="FFFFFF"/>
                  </a:glo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ตำแหน่ง ครู วิทยฐานะ ครูชำนาญการพิเศษ</a:t>
            </a:r>
          </a:p>
          <a:p>
            <a:pPr>
              <a:lnSpc>
                <a:spcPct val="150000"/>
              </a:lnSpc>
            </a:pPr>
            <a:r>
              <a:rPr lang="th-TH" sz="2000" b="1" dirty="0">
                <a:solidFill>
                  <a:srgbClr val="FF0066"/>
                </a:solidFill>
                <a:effectLst>
                  <a:glow rad="63500">
                    <a:srgbClr val="FFFFFF"/>
                  </a:glow>
                </a:effectLst>
                <a:latin typeface="Mitr" panose="00000500000000000000" pitchFamily="2" charset="-34"/>
                <a:cs typeface="Mitr" panose="00000500000000000000" pitchFamily="2" charset="-34"/>
              </a:rPr>
              <a:t>ครั้งที่ 1/2565</a:t>
            </a:r>
          </a:p>
        </p:txBody>
      </p:sp>
      <p:sp>
        <p:nvSpPr>
          <p:cNvPr id="25" name="สี่เหลี่ยมผืนผ้า: มุมมน 24">
            <a:extLst>
              <a:ext uri="{FF2B5EF4-FFF2-40B4-BE49-F238E27FC236}">
                <a16:creationId xmlns:a16="http://schemas.microsoft.com/office/drawing/2014/main" id="{8A7F8CEF-BC5B-4B08-9B28-F2099B9E435C}"/>
              </a:ext>
            </a:extLst>
          </p:cNvPr>
          <p:cNvSpPr/>
          <p:nvPr/>
        </p:nvSpPr>
        <p:spPr>
          <a:xfrm>
            <a:off x="229456" y="2375379"/>
            <a:ext cx="2101775" cy="98390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F7CBA991-A5F3-4C10-9987-0B49831634AC}"/>
              </a:ext>
            </a:extLst>
          </p:cNvPr>
          <p:cNvSpPr/>
          <p:nvPr/>
        </p:nvSpPr>
        <p:spPr>
          <a:xfrm>
            <a:off x="220360" y="2362648"/>
            <a:ext cx="2118705" cy="3119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กราฟิก 8" descr="บัตรประจำตัวพนักงาน">
            <a:extLst>
              <a:ext uri="{FF2B5EF4-FFF2-40B4-BE49-F238E27FC236}">
                <a16:creationId xmlns:a16="http://schemas.microsoft.com/office/drawing/2014/main" id="{26A11644-AA6F-486A-967B-B86FD5718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421" y="2365983"/>
            <a:ext cx="288000" cy="288000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E598BCE0-D238-4CD6-9A49-259337EE1922}"/>
              </a:ext>
            </a:extLst>
          </p:cNvPr>
          <p:cNvSpPr txBox="1"/>
          <p:nvPr/>
        </p:nvSpPr>
        <p:spPr>
          <a:xfrm>
            <a:off x="551590" y="2387805"/>
            <a:ext cx="1562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ข้อมูลผู้รับการประเมิน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B976677-9B62-4D43-9006-BBD4CB2D4053}"/>
              </a:ext>
            </a:extLst>
          </p:cNvPr>
          <p:cNvSpPr txBox="1"/>
          <p:nvPr/>
        </p:nvSpPr>
        <p:spPr>
          <a:xfrm>
            <a:off x="220360" y="2703276"/>
            <a:ext cx="21032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ชื่อ-สกุล : </a:t>
            </a:r>
            <a:r>
              <a:rPr lang="th-TH" sz="1000" dirty="0">
                <a:latin typeface="Mitr" panose="00000500000000000000" pitchFamily="2" charset="-34"/>
                <a:cs typeface="Mitr" panose="00000500000000000000" pitchFamily="2" charset="-34"/>
              </a:rPr>
              <a:t>นายจตุรภัทร ประทุม</a:t>
            </a:r>
            <a:endParaRPr lang="th-TH" sz="8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8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</a:t>
            </a:r>
            <a:r>
              <a:rPr lang="en-US" sz="8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: </a:t>
            </a:r>
            <a:r>
              <a:rPr lang="th-TH" sz="800" dirty="0">
                <a:latin typeface="Mitr" panose="00000500000000000000" pitchFamily="2" charset="-34"/>
                <a:cs typeface="Mitr" panose="00000500000000000000" pitchFamily="2" charset="-34"/>
              </a:rPr>
              <a:t>ครู วิทยฐานะ ครูชำนาญการพิเศษ</a:t>
            </a:r>
          </a:p>
          <a:p>
            <a:r>
              <a:rPr lang="th-TH" sz="8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สถานศึกษา</a:t>
            </a:r>
            <a:r>
              <a:rPr lang="en-US" sz="8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: </a:t>
            </a:r>
            <a:r>
              <a:rPr lang="th-TH" sz="800" dirty="0">
                <a:latin typeface="Mitr" panose="00000500000000000000" pitchFamily="2" charset="-34"/>
                <a:cs typeface="Mitr" panose="00000500000000000000" pitchFamily="2" charset="-34"/>
              </a:rPr>
              <a:t>โรงเรียนโพนทองพัฒนาวิทยา</a:t>
            </a:r>
            <a:endParaRPr lang="th-TH" sz="800" dirty="0">
              <a:effectLst>
                <a:glow rad="63500">
                  <a:srgbClr val="003300"/>
                </a:glow>
              </a:effectLst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8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สังกัด</a:t>
            </a:r>
            <a:r>
              <a:rPr lang="en-US" sz="8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:</a:t>
            </a:r>
            <a:r>
              <a:rPr lang="th-TH" sz="8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600" dirty="0">
                <a:latin typeface="Mitr" panose="00000500000000000000" pitchFamily="2" charset="-34"/>
                <a:cs typeface="Mitr" panose="00000500000000000000" pitchFamily="2" charset="-34"/>
              </a:rPr>
              <a:t>สำนักงานเขตพื้นที่การศึกษามัธยมศึกษาร้อยเอ็ด</a:t>
            </a:r>
            <a:endParaRPr lang="th-TH" sz="8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59162441-7960-4A81-A17E-E4EF31F5EA31}"/>
              </a:ext>
            </a:extLst>
          </p:cNvPr>
          <p:cNvSpPr/>
          <p:nvPr/>
        </p:nvSpPr>
        <p:spPr>
          <a:xfrm>
            <a:off x="220360" y="3465395"/>
            <a:ext cx="2118705" cy="3119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97BBCBF6-7229-4358-BD6E-D7FAC7EDA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0741" l="8519" r="90741">
                        <a14:foregroundMark x1="50093" y1="90833" x2="50093" y2="90833"/>
                        <a14:foregroundMark x1="90741" y1="50370" x2="90741" y2="50370"/>
                        <a14:foregroundMark x1="72963" y1="71389" x2="72963" y2="71389"/>
                        <a14:foregroundMark x1="70741" y1="72315" x2="74630" y2="68519"/>
                        <a14:foregroundMark x1="8611" y1="50370" x2="8611" y2="50370"/>
                        <a14:foregroundMark x1="40556" y1="14537" x2="47870" y2="11759"/>
                        <a14:foregroundMark x1="45556" y1="10741" x2="60648" y2="10741"/>
                        <a14:foregroundMark x1="53981" y1="6667" x2="53981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3" y="209271"/>
            <a:ext cx="2090752" cy="2090752"/>
          </a:xfrm>
          <a:prstGeom prst="rect">
            <a:avLst/>
          </a:prstGeom>
        </p:spPr>
      </p:pic>
      <p:pic>
        <p:nvPicPr>
          <p:cNvPr id="21" name="กราฟิก 20" descr="ศาสตราจารย์">
            <a:extLst>
              <a:ext uri="{FF2B5EF4-FFF2-40B4-BE49-F238E27FC236}">
                <a16:creationId xmlns:a16="http://schemas.microsoft.com/office/drawing/2014/main" id="{B5DBBEB1-E9D7-4279-B958-78AB0C172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8314" y="3472659"/>
            <a:ext cx="288000" cy="288000"/>
          </a:xfrm>
          <a:prstGeom prst="rect">
            <a:avLst/>
          </a:prstGeom>
        </p:spPr>
      </p:pic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D60B4A90-E2CE-4756-86F2-A2FBFE774D7C}"/>
              </a:ext>
            </a:extLst>
          </p:cNvPr>
          <p:cNvSpPr txBox="1"/>
          <p:nvPr/>
        </p:nvSpPr>
        <p:spPr>
          <a:xfrm>
            <a:off x="564268" y="3490552"/>
            <a:ext cx="15502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ภาระงาน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61C617A-F859-4434-8478-F0A3F41546CD}"/>
              </a:ext>
            </a:extLst>
          </p:cNvPr>
          <p:cNvSpPr txBox="1"/>
          <p:nvPr/>
        </p:nvSpPr>
        <p:spPr>
          <a:xfrm>
            <a:off x="220360" y="3798161"/>
            <a:ext cx="2104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สอนรายวิชา : </a:t>
            </a:r>
          </a:p>
          <a:p>
            <a:r>
              <a:rPr lang="th-TH" sz="900" dirty="0">
                <a:latin typeface="Mitr" panose="00000500000000000000" pitchFamily="2" charset="-34"/>
                <a:cs typeface="Mitr" panose="00000500000000000000" pitchFamily="2" charset="-34"/>
              </a:rPr>
              <a:t>   ว32102 วิทยาการคำณวน2 ม.5 </a:t>
            </a:r>
          </a:p>
          <a:p>
            <a:pPr>
              <a:tabLst>
                <a:tab pos="2243138" algn="l"/>
                <a:tab pos="2955925" algn="l"/>
              </a:tabLst>
            </a:pPr>
            <a:r>
              <a:rPr lang="th-TH" sz="9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1. ชั่วโมงสอนตามตารางสอน</a:t>
            </a:r>
            <a:r>
              <a:rPr lang="en-US" sz="9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: </a:t>
            </a:r>
            <a:endParaRPr lang="th-TH" sz="900" dirty="0">
              <a:solidFill>
                <a:srgbClr val="FF0066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>
              <a:tabLst>
                <a:tab pos="2243138" algn="l"/>
                <a:tab pos="2955925" algn="l"/>
              </a:tabLst>
            </a:pPr>
            <a:r>
              <a:rPr lang="th-TH" sz="900" dirty="0">
                <a:latin typeface="Mitr" panose="00000500000000000000" pitchFamily="2" charset="-34"/>
                <a:cs typeface="Mitr" panose="00000500000000000000" pitchFamily="2" charset="-34"/>
              </a:rPr>
              <a:t>   16 ชั่วโมง/สัปดาห์</a:t>
            </a:r>
          </a:p>
          <a:p>
            <a:pPr>
              <a:tabLst>
                <a:tab pos="2243138" algn="l"/>
                <a:tab pos="2955925" algn="l"/>
              </a:tabLst>
            </a:pPr>
            <a:r>
              <a:rPr lang="th-TH" sz="9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2. งานส่งเสริมและสนับสนุนฯ </a:t>
            </a:r>
            <a:r>
              <a:rPr lang="en-US" sz="9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: </a:t>
            </a:r>
            <a:endParaRPr lang="th-TH" sz="900" dirty="0">
              <a:solidFill>
                <a:srgbClr val="FF0066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>
              <a:tabLst>
                <a:tab pos="2243138" algn="l"/>
                <a:tab pos="2955925" algn="l"/>
              </a:tabLst>
            </a:pPr>
            <a:r>
              <a:rPr lang="th-TH" sz="900" dirty="0">
                <a:latin typeface="Mitr" panose="00000500000000000000" pitchFamily="2" charset="-34"/>
                <a:cs typeface="Mitr" panose="00000500000000000000" pitchFamily="2" charset="-34"/>
              </a:rPr>
              <a:t>   5 ชั่วโมง/สัปดาห์</a:t>
            </a:r>
          </a:p>
          <a:p>
            <a:pPr>
              <a:tabLst>
                <a:tab pos="2243138" algn="l"/>
                <a:tab pos="2955925" algn="l"/>
              </a:tabLst>
            </a:pPr>
            <a:r>
              <a:rPr lang="th-TH" sz="9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3. งานพัฒนาคุณภาพฯ</a:t>
            </a:r>
            <a:r>
              <a:rPr lang="en-US" sz="9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: </a:t>
            </a:r>
            <a:endParaRPr lang="th-TH" sz="900" dirty="0">
              <a:solidFill>
                <a:srgbClr val="FF0066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>
              <a:tabLst>
                <a:tab pos="2243138" algn="l"/>
                <a:tab pos="2955925" algn="l"/>
              </a:tabLst>
            </a:pPr>
            <a:r>
              <a:rPr lang="th-TH" sz="900" dirty="0">
                <a:latin typeface="Mitr" panose="00000500000000000000" pitchFamily="2" charset="-34"/>
                <a:cs typeface="Mitr" panose="00000500000000000000" pitchFamily="2" charset="-34"/>
              </a:rPr>
              <a:t>   8 ชั่วโมง/สัปดาห์</a:t>
            </a:r>
          </a:p>
          <a:p>
            <a:pPr>
              <a:tabLst>
                <a:tab pos="2243138" algn="l"/>
                <a:tab pos="2955925" algn="l"/>
              </a:tabLst>
            </a:pPr>
            <a:r>
              <a:rPr lang="th-TH" sz="9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4. งานตอบสนองนโยบาย </a:t>
            </a:r>
            <a:r>
              <a:rPr lang="en-US" sz="9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: </a:t>
            </a:r>
            <a:endParaRPr lang="th-TH" sz="900" dirty="0">
              <a:solidFill>
                <a:srgbClr val="FF0066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>
              <a:tabLst>
                <a:tab pos="2243138" algn="l"/>
                <a:tab pos="2955925" algn="l"/>
              </a:tabLst>
            </a:pPr>
            <a:r>
              <a:rPr lang="th-TH" sz="9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  </a:t>
            </a:r>
            <a:r>
              <a:rPr lang="th-TH" sz="900" dirty="0">
                <a:latin typeface="Mitr" panose="00000500000000000000" pitchFamily="2" charset="-34"/>
                <a:cs typeface="Mitr" panose="00000500000000000000" pitchFamily="2" charset="-34"/>
              </a:rPr>
              <a:t>1 ชั่วโมง/สัปดาห์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32FB853-1A28-4DB7-B1C8-362A7BEF3150}"/>
              </a:ext>
            </a:extLst>
          </p:cNvPr>
          <p:cNvSpPr txBox="1"/>
          <p:nvPr/>
        </p:nvSpPr>
        <p:spPr>
          <a:xfrm>
            <a:off x="323044" y="5217199"/>
            <a:ext cx="18941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05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รวม  30  ชั่วโมง/สัปดาห์</a:t>
            </a:r>
          </a:p>
        </p:txBody>
      </p:sp>
      <p:sp>
        <p:nvSpPr>
          <p:cNvPr id="26" name="สี่เหลี่ยมผืนผ้า: มุมมน 25">
            <a:extLst>
              <a:ext uri="{FF2B5EF4-FFF2-40B4-BE49-F238E27FC236}">
                <a16:creationId xmlns:a16="http://schemas.microsoft.com/office/drawing/2014/main" id="{CFB0D5A1-065A-4564-A5B1-13EBC1242455}"/>
              </a:ext>
            </a:extLst>
          </p:cNvPr>
          <p:cNvSpPr/>
          <p:nvPr/>
        </p:nvSpPr>
        <p:spPr>
          <a:xfrm>
            <a:off x="223313" y="5604132"/>
            <a:ext cx="2101775" cy="3949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7" name="สี่เหลี่ยมผืนผ้า: มุมมน 26">
            <a:extLst>
              <a:ext uri="{FF2B5EF4-FFF2-40B4-BE49-F238E27FC236}">
                <a16:creationId xmlns:a16="http://schemas.microsoft.com/office/drawing/2014/main" id="{91E1CB82-D31A-4E96-A24F-E42B9F91F4C7}"/>
              </a:ext>
            </a:extLst>
          </p:cNvPr>
          <p:cNvSpPr/>
          <p:nvPr/>
        </p:nvSpPr>
        <p:spPr>
          <a:xfrm>
            <a:off x="220360" y="5600566"/>
            <a:ext cx="2118705" cy="3119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8C25A3A4-83EC-4DC1-B79E-96482539381E}"/>
              </a:ext>
            </a:extLst>
          </p:cNvPr>
          <p:cNvSpPr txBox="1"/>
          <p:nvPr/>
        </p:nvSpPr>
        <p:spPr>
          <a:xfrm>
            <a:off x="564268" y="5625723"/>
            <a:ext cx="15502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ประเด็นท้าทาย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BE59F80D-01C6-4119-AC85-9FCB358326C7}"/>
              </a:ext>
            </a:extLst>
          </p:cNvPr>
          <p:cNvSpPr txBox="1"/>
          <p:nvPr/>
        </p:nvSpPr>
        <p:spPr>
          <a:xfrm>
            <a:off x="220360" y="5933332"/>
            <a:ext cx="2104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การพัฒนารูปแบบการเรียนรู้ตามแนว </a:t>
            </a:r>
            <a:r>
              <a:rPr lang="en-US" sz="11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Active Learning </a:t>
            </a:r>
            <a:r>
              <a:rPr lang="th-TH" sz="11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ด้วย</a:t>
            </a:r>
            <a:br>
              <a:rPr lang="th-TH" sz="11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</a:br>
            <a:r>
              <a:rPr lang="th-TH" sz="1100" dirty="0">
                <a:solidFill>
                  <a:srgbClr val="FF0066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สื่อการสอนออนไลน์เว็บไซต์ รายวิชาวิทยาการคำนวณ 2 ระดับชั้นมัธยมศึกษาปีที่ 5</a:t>
            </a: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AEB30971-5CD4-4C52-8B05-4599A4AF10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372" y="6908043"/>
            <a:ext cx="1995388" cy="932366"/>
          </a:xfrm>
          <a:prstGeom prst="rect">
            <a:avLst/>
          </a:prstGeom>
        </p:spPr>
      </p:pic>
      <p:pic>
        <p:nvPicPr>
          <p:cNvPr id="33" name="กราฟิก 32" descr="จุดกลางเป้า">
            <a:extLst>
              <a:ext uri="{FF2B5EF4-FFF2-40B4-BE49-F238E27FC236}">
                <a16:creationId xmlns:a16="http://schemas.microsoft.com/office/drawing/2014/main" id="{AAEF245E-0B84-4A90-A5A7-E0DB9A25F2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336" y="5600566"/>
            <a:ext cx="288000" cy="288000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B13B5BD5-8B95-4946-93A0-423898A5C4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9" y="7842303"/>
            <a:ext cx="1491479" cy="1491479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14724693-BC1F-4FF3-B86F-AB5AC49C29BE}"/>
              </a:ext>
            </a:extLst>
          </p:cNvPr>
          <p:cNvSpPr txBox="1"/>
          <p:nvPr/>
        </p:nvSpPr>
        <p:spPr>
          <a:xfrm>
            <a:off x="229456" y="9260881"/>
            <a:ext cx="21047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Mitr" panose="00000500000000000000" pitchFamily="2" charset="-34"/>
                <a:cs typeface="Mitr" panose="00000500000000000000" pitchFamily="2" charset="-34"/>
              </a:rPr>
              <a:t>http://bit.ly/jaturapad_ppw</a:t>
            </a:r>
            <a:endParaRPr lang="th-TH" sz="9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0" name="สี่เหลี่ยมผืนผ้า: มุมมน 39">
            <a:extLst>
              <a:ext uri="{FF2B5EF4-FFF2-40B4-BE49-F238E27FC236}">
                <a16:creationId xmlns:a16="http://schemas.microsoft.com/office/drawing/2014/main" id="{CBE48EA4-C1F9-47F0-B3C1-81991224EBA1}"/>
              </a:ext>
            </a:extLst>
          </p:cNvPr>
          <p:cNvSpPr/>
          <p:nvPr/>
        </p:nvSpPr>
        <p:spPr>
          <a:xfrm>
            <a:off x="2635804" y="1579578"/>
            <a:ext cx="2118705" cy="3119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9B7A1CC6-207A-48FE-8BF5-25671BF9E4B8}"/>
              </a:ext>
            </a:extLst>
          </p:cNvPr>
          <p:cNvSpPr txBox="1"/>
          <p:nvPr/>
        </p:nvSpPr>
        <p:spPr>
          <a:xfrm>
            <a:off x="2967034" y="1604735"/>
            <a:ext cx="1562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1. ด้านการจัดการเรียนรู้</a:t>
            </a:r>
          </a:p>
        </p:txBody>
      </p:sp>
      <p:sp>
        <p:nvSpPr>
          <p:cNvPr id="45" name="สี่เหลี่ยมผืนผ้า: มุมมน 44">
            <a:extLst>
              <a:ext uri="{FF2B5EF4-FFF2-40B4-BE49-F238E27FC236}">
                <a16:creationId xmlns:a16="http://schemas.microsoft.com/office/drawing/2014/main" id="{92429009-A590-4A68-9E48-6F5E3D3DD6E8}"/>
              </a:ext>
            </a:extLst>
          </p:cNvPr>
          <p:cNvSpPr/>
          <p:nvPr/>
        </p:nvSpPr>
        <p:spPr>
          <a:xfrm>
            <a:off x="2594119" y="6725920"/>
            <a:ext cx="4170870" cy="1524000"/>
          </a:xfrm>
          <a:prstGeom prst="roundRect">
            <a:avLst>
              <a:gd name="adj" fmla="val 12512"/>
            </a:avLst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6" name="สี่เหลี่ยมผืนผ้า: มุมมน 45">
            <a:extLst>
              <a:ext uri="{FF2B5EF4-FFF2-40B4-BE49-F238E27FC236}">
                <a16:creationId xmlns:a16="http://schemas.microsoft.com/office/drawing/2014/main" id="{5371156E-AF10-4A24-AC01-710D6A934DFB}"/>
              </a:ext>
            </a:extLst>
          </p:cNvPr>
          <p:cNvSpPr/>
          <p:nvPr/>
        </p:nvSpPr>
        <p:spPr>
          <a:xfrm>
            <a:off x="2594119" y="8313691"/>
            <a:ext cx="4170870" cy="1339954"/>
          </a:xfrm>
          <a:prstGeom prst="roundRect">
            <a:avLst>
              <a:gd name="adj" fmla="val 1457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2" name="กราฟิก 51" descr="ศาสตราจารย์">
            <a:extLst>
              <a:ext uri="{FF2B5EF4-FFF2-40B4-BE49-F238E27FC236}">
                <a16:creationId xmlns:a16="http://schemas.microsoft.com/office/drawing/2014/main" id="{28EFF644-7CB1-4DB3-BA8B-D3E52593E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0235" y="1579697"/>
            <a:ext cx="288000" cy="288000"/>
          </a:xfrm>
          <a:prstGeom prst="rect">
            <a:avLst/>
          </a:prstGeom>
        </p:spPr>
      </p:pic>
      <p:sp>
        <p:nvSpPr>
          <p:cNvPr id="47" name="สี่เหลี่ยมผืนผ้า: มุมมน 46">
            <a:extLst>
              <a:ext uri="{FF2B5EF4-FFF2-40B4-BE49-F238E27FC236}">
                <a16:creationId xmlns:a16="http://schemas.microsoft.com/office/drawing/2014/main" id="{D4075417-3504-40AF-906F-59D36B2FA70F}"/>
              </a:ext>
            </a:extLst>
          </p:cNvPr>
          <p:cNvSpPr/>
          <p:nvPr/>
        </p:nvSpPr>
        <p:spPr>
          <a:xfrm>
            <a:off x="2580450" y="1198245"/>
            <a:ext cx="4170870" cy="3119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0A35FE36-4D5D-49AB-86D2-5F3BD46C534A}"/>
              </a:ext>
            </a:extLst>
          </p:cNvPr>
          <p:cNvSpPr txBox="1"/>
          <p:nvPr/>
        </p:nvSpPr>
        <p:spPr>
          <a:xfrm>
            <a:off x="2911680" y="1223402"/>
            <a:ext cx="37380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องค์ประกอบที่ 1 ประสิทธิภาพ/ประสิทธิผลการปฏิบัติงาน</a:t>
            </a:r>
          </a:p>
        </p:txBody>
      </p:sp>
      <p:pic>
        <p:nvPicPr>
          <p:cNvPr id="51" name="กราฟิก 50" descr="ครู">
            <a:extLst>
              <a:ext uri="{FF2B5EF4-FFF2-40B4-BE49-F238E27FC236}">
                <a16:creationId xmlns:a16="http://schemas.microsoft.com/office/drawing/2014/main" id="{73E6A425-73DA-498A-9030-21EA865F9F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94119" y="1210207"/>
            <a:ext cx="288000" cy="288000"/>
          </a:xfrm>
          <a:prstGeom prst="rect">
            <a:avLst/>
          </a:prstGeom>
        </p:spPr>
      </p:pic>
      <p:sp>
        <p:nvSpPr>
          <p:cNvPr id="54" name="สี่เหลี่ยมผืนผ้า: มุมมน 53">
            <a:extLst>
              <a:ext uri="{FF2B5EF4-FFF2-40B4-BE49-F238E27FC236}">
                <a16:creationId xmlns:a16="http://schemas.microsoft.com/office/drawing/2014/main" id="{A7F8219D-6B52-45BE-9F79-ECB2D914ABB6}"/>
              </a:ext>
            </a:extLst>
          </p:cNvPr>
          <p:cNvSpPr/>
          <p:nvPr/>
        </p:nvSpPr>
        <p:spPr>
          <a:xfrm>
            <a:off x="2594119" y="6726215"/>
            <a:ext cx="4170870" cy="3119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48B4FCA3-18E4-4AAF-AEC5-9B87FD778623}"/>
              </a:ext>
            </a:extLst>
          </p:cNvPr>
          <p:cNvSpPr txBox="1"/>
          <p:nvPr/>
        </p:nvSpPr>
        <p:spPr>
          <a:xfrm>
            <a:off x="2925349" y="6751372"/>
            <a:ext cx="37380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องค์ประกอบที่ 2 </a:t>
            </a:r>
            <a:r>
              <a:rPr lang="th-TH" sz="1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การประเมินการมีส่วนร่วมในการพัฒนาการศึกษา</a:t>
            </a:r>
            <a:endParaRPr lang="th-TH" sz="11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56" name="กราฟิก 55" descr="ครู">
            <a:extLst>
              <a:ext uri="{FF2B5EF4-FFF2-40B4-BE49-F238E27FC236}">
                <a16:creationId xmlns:a16="http://schemas.microsoft.com/office/drawing/2014/main" id="{10DD8DC8-80BD-435A-B5BB-1047028E2E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07788" y="6738177"/>
            <a:ext cx="288000" cy="288000"/>
          </a:xfrm>
          <a:prstGeom prst="rect">
            <a:avLst/>
          </a:prstGeom>
        </p:spPr>
      </p:pic>
      <p:sp>
        <p:nvSpPr>
          <p:cNvPr id="57" name="สี่เหลี่ยมผืนผ้า: มุมมน 56">
            <a:extLst>
              <a:ext uri="{FF2B5EF4-FFF2-40B4-BE49-F238E27FC236}">
                <a16:creationId xmlns:a16="http://schemas.microsoft.com/office/drawing/2014/main" id="{FBE8AF7F-72CA-42A1-B95F-DC3F71A86E49}"/>
              </a:ext>
            </a:extLst>
          </p:cNvPr>
          <p:cNvSpPr/>
          <p:nvPr/>
        </p:nvSpPr>
        <p:spPr>
          <a:xfrm>
            <a:off x="2594119" y="8318666"/>
            <a:ext cx="4170870" cy="3119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55C0F728-9C76-48AD-8CE6-F2FA8448C47A}"/>
              </a:ext>
            </a:extLst>
          </p:cNvPr>
          <p:cNvSpPr txBox="1"/>
          <p:nvPr/>
        </p:nvSpPr>
        <p:spPr>
          <a:xfrm>
            <a:off x="2925349" y="8343823"/>
            <a:ext cx="11742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องค์ประกอบที่ 3</a:t>
            </a:r>
          </a:p>
        </p:txBody>
      </p:sp>
      <p:pic>
        <p:nvPicPr>
          <p:cNvPr id="59" name="กราฟิก 58" descr="ครู">
            <a:extLst>
              <a:ext uri="{FF2B5EF4-FFF2-40B4-BE49-F238E27FC236}">
                <a16:creationId xmlns:a16="http://schemas.microsoft.com/office/drawing/2014/main" id="{D941A29B-B09A-4D34-9CE3-5CFB301D61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07788" y="8330628"/>
            <a:ext cx="288000" cy="288000"/>
          </a:xfrm>
          <a:prstGeom prst="rect">
            <a:avLst/>
          </a:prstGeom>
        </p:spPr>
      </p:pic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6A37F121-3009-4AB5-801D-6CF9C8DB367C}"/>
              </a:ext>
            </a:extLst>
          </p:cNvPr>
          <p:cNvSpPr txBox="1"/>
          <p:nvPr/>
        </p:nvSpPr>
        <p:spPr>
          <a:xfrm>
            <a:off x="3967480" y="8323503"/>
            <a:ext cx="25970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การประเมินการปฏิบัติตนในการรักษาวินัยคุณธรรม                      จริยธรรม และจรรยาบรรณวิชาชีพ</a:t>
            </a:r>
            <a:endParaRPr lang="th-TH" sz="105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77" name="สี่เหลี่ยมผืนผ้า: มุมมน 76">
            <a:extLst>
              <a:ext uri="{FF2B5EF4-FFF2-40B4-BE49-F238E27FC236}">
                <a16:creationId xmlns:a16="http://schemas.microsoft.com/office/drawing/2014/main" id="{F1A0A3B9-4291-4F17-B315-371F59CF8238}"/>
              </a:ext>
            </a:extLst>
          </p:cNvPr>
          <p:cNvSpPr/>
          <p:nvPr/>
        </p:nvSpPr>
        <p:spPr>
          <a:xfrm>
            <a:off x="2667053" y="3591995"/>
            <a:ext cx="3255160" cy="3119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8" name="กล่องข้อความ 77">
            <a:extLst>
              <a:ext uri="{FF2B5EF4-FFF2-40B4-BE49-F238E27FC236}">
                <a16:creationId xmlns:a16="http://schemas.microsoft.com/office/drawing/2014/main" id="{8F9EE5A6-2070-436A-A3A2-9B973874CD49}"/>
              </a:ext>
            </a:extLst>
          </p:cNvPr>
          <p:cNvSpPr txBox="1"/>
          <p:nvPr/>
        </p:nvSpPr>
        <p:spPr>
          <a:xfrm>
            <a:off x="2998283" y="3617152"/>
            <a:ext cx="29239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2. ด้านการส่งเสริม/สนับสนุนการจัดการเรียนรู้</a:t>
            </a:r>
          </a:p>
        </p:txBody>
      </p:sp>
      <p:pic>
        <p:nvPicPr>
          <p:cNvPr id="80" name="กราฟิก 79" descr="ศาสตราจารย์">
            <a:extLst>
              <a:ext uri="{FF2B5EF4-FFF2-40B4-BE49-F238E27FC236}">
                <a16:creationId xmlns:a16="http://schemas.microsoft.com/office/drawing/2014/main" id="{AF6A6EA7-4BF1-4D04-B6F3-2E87816B4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1484" y="3592114"/>
            <a:ext cx="288000" cy="288000"/>
          </a:xfrm>
          <a:prstGeom prst="rect">
            <a:avLst/>
          </a:prstGeom>
        </p:spPr>
      </p:pic>
      <p:sp>
        <p:nvSpPr>
          <p:cNvPr id="81" name="สี่เหลี่ยมผืนผ้า: มุมมน 80">
            <a:extLst>
              <a:ext uri="{FF2B5EF4-FFF2-40B4-BE49-F238E27FC236}">
                <a16:creationId xmlns:a16="http://schemas.microsoft.com/office/drawing/2014/main" id="{0F3E0256-1F20-40BE-8C14-BE6858AC53DC}"/>
              </a:ext>
            </a:extLst>
          </p:cNvPr>
          <p:cNvSpPr/>
          <p:nvPr/>
        </p:nvSpPr>
        <p:spPr>
          <a:xfrm>
            <a:off x="2687350" y="5152929"/>
            <a:ext cx="3976039" cy="1411203"/>
          </a:xfrm>
          <a:prstGeom prst="roundRect">
            <a:avLst>
              <a:gd name="adj" fmla="val 58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2" name="สี่เหลี่ยมผืนผ้า: มุมมน 81">
            <a:extLst>
              <a:ext uri="{FF2B5EF4-FFF2-40B4-BE49-F238E27FC236}">
                <a16:creationId xmlns:a16="http://schemas.microsoft.com/office/drawing/2014/main" id="{3E084521-1C18-4F2C-9A67-8F739532681B}"/>
              </a:ext>
            </a:extLst>
          </p:cNvPr>
          <p:cNvSpPr/>
          <p:nvPr/>
        </p:nvSpPr>
        <p:spPr>
          <a:xfrm>
            <a:off x="2678254" y="5140198"/>
            <a:ext cx="2740244" cy="3119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4D80CB0D-E736-41C1-9F8E-2F7530C5DD6C}"/>
              </a:ext>
            </a:extLst>
          </p:cNvPr>
          <p:cNvSpPr txBox="1"/>
          <p:nvPr/>
        </p:nvSpPr>
        <p:spPr>
          <a:xfrm>
            <a:off x="3009484" y="5165355"/>
            <a:ext cx="23600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1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3. ด้านการพัฒนาตนเอง และวิชาชีพ</a:t>
            </a:r>
          </a:p>
        </p:txBody>
      </p:sp>
      <p:pic>
        <p:nvPicPr>
          <p:cNvPr id="85" name="กราฟิก 84" descr="ศาสตราจารย์">
            <a:extLst>
              <a:ext uri="{FF2B5EF4-FFF2-40B4-BE49-F238E27FC236}">
                <a16:creationId xmlns:a16="http://schemas.microsoft.com/office/drawing/2014/main" id="{1EE9F5D0-8B9E-4EE1-BA22-D8AC2AFBA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2685" y="5140317"/>
            <a:ext cx="288000" cy="288000"/>
          </a:xfrm>
          <a:prstGeom prst="rect">
            <a:avLst/>
          </a:prstGeom>
        </p:spPr>
      </p:pic>
      <p:pic>
        <p:nvPicPr>
          <p:cNvPr id="112" name="รูปภาพ 111">
            <a:extLst>
              <a:ext uri="{FF2B5EF4-FFF2-40B4-BE49-F238E27FC236}">
                <a16:creationId xmlns:a16="http://schemas.microsoft.com/office/drawing/2014/main" id="{1C0035DE-C78D-4362-ADB3-18828A1092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156" y="172861"/>
            <a:ext cx="921362" cy="92136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0B105B6-FDB7-4F7D-926A-107C8B401C84}"/>
              </a:ext>
            </a:extLst>
          </p:cNvPr>
          <p:cNvSpPr/>
          <p:nvPr/>
        </p:nvSpPr>
        <p:spPr>
          <a:xfrm>
            <a:off x="4855530" y="1656079"/>
            <a:ext cx="1709025" cy="863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สี่เหลี่ยมผืนผ้า 75">
            <a:extLst>
              <a:ext uri="{FF2B5EF4-FFF2-40B4-BE49-F238E27FC236}">
                <a16:creationId xmlns:a16="http://schemas.microsoft.com/office/drawing/2014/main" id="{995E9946-EE27-4B59-9DAC-E4F0750F6BA8}"/>
              </a:ext>
            </a:extLst>
          </p:cNvPr>
          <p:cNvSpPr/>
          <p:nvPr/>
        </p:nvSpPr>
        <p:spPr>
          <a:xfrm>
            <a:off x="2747422" y="2651871"/>
            <a:ext cx="952312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สี่เหลี่ยมผืนผ้า 78">
            <a:extLst>
              <a:ext uri="{FF2B5EF4-FFF2-40B4-BE49-F238E27FC236}">
                <a16:creationId xmlns:a16="http://schemas.microsoft.com/office/drawing/2014/main" id="{8349CB94-7615-4E07-82E5-B44B989F09AE}"/>
              </a:ext>
            </a:extLst>
          </p:cNvPr>
          <p:cNvSpPr/>
          <p:nvPr/>
        </p:nvSpPr>
        <p:spPr>
          <a:xfrm>
            <a:off x="4855530" y="2651871"/>
            <a:ext cx="1709025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สี่เหลี่ยมผืนผ้า 83">
            <a:extLst>
              <a:ext uri="{FF2B5EF4-FFF2-40B4-BE49-F238E27FC236}">
                <a16:creationId xmlns:a16="http://schemas.microsoft.com/office/drawing/2014/main" id="{B29CFDDE-9347-4764-AE3C-115EC0E9C5DA}"/>
              </a:ext>
            </a:extLst>
          </p:cNvPr>
          <p:cNvSpPr/>
          <p:nvPr/>
        </p:nvSpPr>
        <p:spPr>
          <a:xfrm>
            <a:off x="3801333" y="2651871"/>
            <a:ext cx="952312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6" name="สี่เหลี่ยมผืนผ้า 85">
            <a:extLst>
              <a:ext uri="{FF2B5EF4-FFF2-40B4-BE49-F238E27FC236}">
                <a16:creationId xmlns:a16="http://schemas.microsoft.com/office/drawing/2014/main" id="{494A171F-D3B4-43E6-8254-D7B85A06F687}"/>
              </a:ext>
            </a:extLst>
          </p:cNvPr>
          <p:cNvSpPr/>
          <p:nvPr/>
        </p:nvSpPr>
        <p:spPr>
          <a:xfrm>
            <a:off x="2747422" y="4034641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7" name="สี่เหลี่ยมผืนผ้า 86">
            <a:extLst>
              <a:ext uri="{FF2B5EF4-FFF2-40B4-BE49-F238E27FC236}">
                <a16:creationId xmlns:a16="http://schemas.microsoft.com/office/drawing/2014/main" id="{27D2F7EB-9899-421D-BB1D-CDB0946F460D}"/>
              </a:ext>
            </a:extLst>
          </p:cNvPr>
          <p:cNvSpPr/>
          <p:nvPr/>
        </p:nvSpPr>
        <p:spPr>
          <a:xfrm>
            <a:off x="3743074" y="4034641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8" name="สี่เหลี่ยมผืนผ้า 87">
            <a:extLst>
              <a:ext uri="{FF2B5EF4-FFF2-40B4-BE49-F238E27FC236}">
                <a16:creationId xmlns:a16="http://schemas.microsoft.com/office/drawing/2014/main" id="{BC9CDFA3-2FF7-4E85-8C51-0B1C277F2E5A}"/>
              </a:ext>
            </a:extLst>
          </p:cNvPr>
          <p:cNvSpPr/>
          <p:nvPr/>
        </p:nvSpPr>
        <p:spPr>
          <a:xfrm>
            <a:off x="4738726" y="4034641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สี่เหลี่ยมผืนผ้า 88">
            <a:extLst>
              <a:ext uri="{FF2B5EF4-FFF2-40B4-BE49-F238E27FC236}">
                <a16:creationId xmlns:a16="http://schemas.microsoft.com/office/drawing/2014/main" id="{2B8B2E92-ADA0-476E-A4B8-B74F96F241D3}"/>
              </a:ext>
            </a:extLst>
          </p:cNvPr>
          <p:cNvSpPr/>
          <p:nvPr/>
        </p:nvSpPr>
        <p:spPr>
          <a:xfrm>
            <a:off x="5734378" y="4034641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0" name="สี่เหลี่ยมผืนผ้า 89">
            <a:extLst>
              <a:ext uri="{FF2B5EF4-FFF2-40B4-BE49-F238E27FC236}">
                <a16:creationId xmlns:a16="http://schemas.microsoft.com/office/drawing/2014/main" id="{4A1B98F6-9637-44E9-8BEA-7B85B7A8CF8F}"/>
              </a:ext>
            </a:extLst>
          </p:cNvPr>
          <p:cNvSpPr/>
          <p:nvPr/>
        </p:nvSpPr>
        <p:spPr>
          <a:xfrm>
            <a:off x="2747422" y="5574272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1" name="สี่เหลี่ยมผืนผ้า 90">
            <a:extLst>
              <a:ext uri="{FF2B5EF4-FFF2-40B4-BE49-F238E27FC236}">
                <a16:creationId xmlns:a16="http://schemas.microsoft.com/office/drawing/2014/main" id="{8471D84E-D98D-4436-80C8-20A66B66680F}"/>
              </a:ext>
            </a:extLst>
          </p:cNvPr>
          <p:cNvSpPr/>
          <p:nvPr/>
        </p:nvSpPr>
        <p:spPr>
          <a:xfrm>
            <a:off x="3743074" y="5574272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สี่เหลี่ยมผืนผ้า 91">
            <a:extLst>
              <a:ext uri="{FF2B5EF4-FFF2-40B4-BE49-F238E27FC236}">
                <a16:creationId xmlns:a16="http://schemas.microsoft.com/office/drawing/2014/main" id="{9A72DFD2-A550-45E2-9734-EDA3FDF9A69D}"/>
              </a:ext>
            </a:extLst>
          </p:cNvPr>
          <p:cNvSpPr/>
          <p:nvPr/>
        </p:nvSpPr>
        <p:spPr>
          <a:xfrm>
            <a:off x="4738726" y="5574272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3" name="สี่เหลี่ยมผืนผ้า 92">
            <a:extLst>
              <a:ext uri="{FF2B5EF4-FFF2-40B4-BE49-F238E27FC236}">
                <a16:creationId xmlns:a16="http://schemas.microsoft.com/office/drawing/2014/main" id="{B6EF2233-8A6C-4335-B03D-36A4125BFD23}"/>
              </a:ext>
            </a:extLst>
          </p:cNvPr>
          <p:cNvSpPr/>
          <p:nvPr/>
        </p:nvSpPr>
        <p:spPr>
          <a:xfrm>
            <a:off x="5734378" y="5574272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4" name="สี่เหลี่ยมผืนผ้า 93">
            <a:extLst>
              <a:ext uri="{FF2B5EF4-FFF2-40B4-BE49-F238E27FC236}">
                <a16:creationId xmlns:a16="http://schemas.microsoft.com/office/drawing/2014/main" id="{A3C76B87-A0F6-41E7-9618-9C1DE7C82CD7}"/>
              </a:ext>
            </a:extLst>
          </p:cNvPr>
          <p:cNvSpPr/>
          <p:nvPr/>
        </p:nvSpPr>
        <p:spPr>
          <a:xfrm>
            <a:off x="2732685" y="7175236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5" name="สี่เหลี่ยมผืนผ้า 94">
            <a:extLst>
              <a:ext uri="{FF2B5EF4-FFF2-40B4-BE49-F238E27FC236}">
                <a16:creationId xmlns:a16="http://schemas.microsoft.com/office/drawing/2014/main" id="{D5AB0641-3AB3-4247-94A5-26F97F08F017}"/>
              </a:ext>
            </a:extLst>
          </p:cNvPr>
          <p:cNvSpPr/>
          <p:nvPr/>
        </p:nvSpPr>
        <p:spPr>
          <a:xfrm>
            <a:off x="3728337" y="7175236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สี่เหลี่ยมผืนผ้า 95">
            <a:extLst>
              <a:ext uri="{FF2B5EF4-FFF2-40B4-BE49-F238E27FC236}">
                <a16:creationId xmlns:a16="http://schemas.microsoft.com/office/drawing/2014/main" id="{758A6C84-4625-42C3-B726-AE3E9468411A}"/>
              </a:ext>
            </a:extLst>
          </p:cNvPr>
          <p:cNvSpPr/>
          <p:nvPr/>
        </p:nvSpPr>
        <p:spPr>
          <a:xfrm>
            <a:off x="4723989" y="7175236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7" name="สี่เหลี่ยมผืนผ้า 96">
            <a:extLst>
              <a:ext uri="{FF2B5EF4-FFF2-40B4-BE49-F238E27FC236}">
                <a16:creationId xmlns:a16="http://schemas.microsoft.com/office/drawing/2014/main" id="{9B546A33-4292-4E4A-AE31-B26290DF05D5}"/>
              </a:ext>
            </a:extLst>
          </p:cNvPr>
          <p:cNvSpPr/>
          <p:nvPr/>
        </p:nvSpPr>
        <p:spPr>
          <a:xfrm>
            <a:off x="5719641" y="7175236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สี่เหลี่ยมผืนผ้า 97">
            <a:extLst>
              <a:ext uri="{FF2B5EF4-FFF2-40B4-BE49-F238E27FC236}">
                <a16:creationId xmlns:a16="http://schemas.microsoft.com/office/drawing/2014/main" id="{B7EDB4A9-B625-4263-84DA-A45C2F39BCB5}"/>
              </a:ext>
            </a:extLst>
          </p:cNvPr>
          <p:cNvSpPr/>
          <p:nvPr/>
        </p:nvSpPr>
        <p:spPr>
          <a:xfrm>
            <a:off x="2732685" y="8760337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9" name="สี่เหลี่ยมผืนผ้า 98">
            <a:extLst>
              <a:ext uri="{FF2B5EF4-FFF2-40B4-BE49-F238E27FC236}">
                <a16:creationId xmlns:a16="http://schemas.microsoft.com/office/drawing/2014/main" id="{588050E5-0986-4C4F-A771-D24D5AF18A1B}"/>
              </a:ext>
            </a:extLst>
          </p:cNvPr>
          <p:cNvSpPr/>
          <p:nvPr/>
        </p:nvSpPr>
        <p:spPr>
          <a:xfrm>
            <a:off x="3728337" y="8760337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0" name="สี่เหลี่ยมผืนผ้า 99">
            <a:extLst>
              <a:ext uri="{FF2B5EF4-FFF2-40B4-BE49-F238E27FC236}">
                <a16:creationId xmlns:a16="http://schemas.microsoft.com/office/drawing/2014/main" id="{382DBC8C-AD8D-4A03-9C24-09E3C8B90B4C}"/>
              </a:ext>
            </a:extLst>
          </p:cNvPr>
          <p:cNvSpPr/>
          <p:nvPr/>
        </p:nvSpPr>
        <p:spPr>
          <a:xfrm>
            <a:off x="4723989" y="8760337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1" name="สี่เหลี่ยมผืนผ้า 100">
            <a:extLst>
              <a:ext uri="{FF2B5EF4-FFF2-40B4-BE49-F238E27FC236}">
                <a16:creationId xmlns:a16="http://schemas.microsoft.com/office/drawing/2014/main" id="{2D515283-2E5C-41A5-9CA0-C447E5F537AD}"/>
              </a:ext>
            </a:extLst>
          </p:cNvPr>
          <p:cNvSpPr/>
          <p:nvPr/>
        </p:nvSpPr>
        <p:spPr>
          <a:xfrm>
            <a:off x="5719641" y="8760337"/>
            <a:ext cx="867147" cy="795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" name="สี่เหลี่ยมผืนผ้า 101">
            <a:extLst>
              <a:ext uri="{FF2B5EF4-FFF2-40B4-BE49-F238E27FC236}">
                <a16:creationId xmlns:a16="http://schemas.microsoft.com/office/drawing/2014/main" id="{AEE14687-B759-4B5D-85DA-85745EF5C0B8}"/>
              </a:ext>
            </a:extLst>
          </p:cNvPr>
          <p:cNvSpPr/>
          <p:nvPr/>
        </p:nvSpPr>
        <p:spPr>
          <a:xfrm>
            <a:off x="2721484" y="1955273"/>
            <a:ext cx="2032161" cy="621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620255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220</Words>
  <Application>Microsoft Office PowerPoint</Application>
  <PresentationFormat>กระดาษ A4 (210x297 มม.)</PresentationFormat>
  <Paragraphs>30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Mitr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Jaturapad Pratoom</dc:creator>
  <cp:lastModifiedBy>Jaturapad Pratoom</cp:lastModifiedBy>
  <cp:revision>313</cp:revision>
  <cp:lastPrinted>2022-03-16T23:45:28Z</cp:lastPrinted>
  <dcterms:created xsi:type="dcterms:W3CDTF">2022-03-16T15:45:25Z</dcterms:created>
  <dcterms:modified xsi:type="dcterms:W3CDTF">2022-03-22T08:01:20Z</dcterms:modified>
</cp:coreProperties>
</file>